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87" r:id="rId3"/>
    <p:sldId id="314" r:id="rId4"/>
    <p:sldId id="313" r:id="rId5"/>
    <p:sldId id="281" r:id="rId6"/>
    <p:sldId id="288" r:id="rId7"/>
    <p:sldId id="289" r:id="rId8"/>
    <p:sldId id="290" r:id="rId9"/>
    <p:sldId id="315" r:id="rId10"/>
    <p:sldId id="291" r:id="rId11"/>
    <p:sldId id="312" r:id="rId12"/>
    <p:sldId id="292" r:id="rId13"/>
    <p:sldId id="293" r:id="rId14"/>
    <p:sldId id="309" r:id="rId15"/>
    <p:sldId id="308" r:id="rId16"/>
    <p:sldId id="285" r:id="rId17"/>
    <p:sldId id="299" r:id="rId18"/>
    <p:sldId id="280" r:id="rId19"/>
    <p:sldId id="310" r:id="rId20"/>
    <p:sldId id="295" r:id="rId21"/>
    <p:sldId id="296" r:id="rId22"/>
    <p:sldId id="284" r:id="rId23"/>
    <p:sldId id="311" r:id="rId24"/>
    <p:sldId id="297" r:id="rId25"/>
    <p:sldId id="298" r:id="rId26"/>
    <p:sldId id="283" r:id="rId27"/>
    <p:sldId id="286" r:id="rId28"/>
    <p:sldId id="301" r:id="rId29"/>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438" autoAdjust="0"/>
  </p:normalViewPr>
  <p:slideViewPr>
    <p:cSldViewPr>
      <p:cViewPr varScale="1">
        <p:scale>
          <a:sx n="85" d="100"/>
          <a:sy n="85" d="100"/>
        </p:scale>
        <p:origin x="14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4-11-2019</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4-11-2019</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term duurzaamheid is gedefinieerd in het VN </a:t>
            </a:r>
            <a:r>
              <a:rPr lang="nl-NL" dirty="0" err="1"/>
              <a:t>Brundtland</a:t>
            </a:r>
            <a:r>
              <a:rPr lang="nl-NL" dirty="0"/>
              <a:t>-rapport uit 1987. De Food </a:t>
            </a:r>
            <a:r>
              <a:rPr lang="nl-NL" dirty="0" err="1"/>
              <a:t>and</a:t>
            </a:r>
            <a:r>
              <a:rPr lang="nl-NL" dirty="0"/>
              <a:t> Agricultural </a:t>
            </a:r>
            <a:r>
              <a:rPr lang="nl-NL" dirty="0" err="1"/>
              <a:t>Organization</a:t>
            </a:r>
            <a:r>
              <a:rPr lang="nl-NL" dirty="0"/>
              <a:t> van de VN heeft daarvan een definitie afgeleid voor voedselpatronen: “Duurzame voedselpatronen zijn voedselpatronen met een lage milieubelasting, die bijdragen aan voedselveiligheid en gezondheid voor de huidige en toekomstige generaties. Het voorzien in de behoeften van de wereldbevolking betekent dat er voldoende, gevarieerd, gezond en veilig voedsel beschikbaar is en dat dit eerlijk verdeeld is.”</a:t>
            </a:r>
          </a:p>
          <a:p>
            <a:endParaRPr lang="nl-NL" dirty="0"/>
          </a:p>
          <a:p>
            <a:r>
              <a:rPr lang="nl-NL" dirty="0"/>
              <a:t>Er is ook een bredere definitie van duurzaamheid vanuit de overheid. Daarin betekent duurzaam voedsel een productie en consumptie met respect voor mens, dier en milieu. Het gaat bij duurzaam dus niet alleen over milieu en klimaat zoals in de eerste definitie, maar ook over andere voedselkwaliteitsaspecten zoals:</a:t>
            </a:r>
          </a:p>
          <a:p>
            <a:r>
              <a:rPr lang="nl-NL" dirty="0"/>
              <a:t>◾ Dierenwelzijn</a:t>
            </a:r>
          </a:p>
          <a:p>
            <a:r>
              <a:rPr lang="nl-NL" dirty="0"/>
              <a:t>◾ Natuurbehoud</a:t>
            </a:r>
          </a:p>
          <a:p>
            <a:r>
              <a:rPr lang="nl-NL" dirty="0"/>
              <a:t>◾ Milieu en klimaat</a:t>
            </a:r>
          </a:p>
          <a:p>
            <a:r>
              <a:rPr lang="nl-NL" dirty="0"/>
              <a:t>◾ Eerlijke handel (fair </a:t>
            </a:r>
            <a:r>
              <a:rPr lang="nl-NL" dirty="0" err="1"/>
              <a:t>trade</a:t>
            </a:r>
            <a:r>
              <a:rPr lang="nl-NL" dirty="0"/>
              <a:t>). </a:t>
            </a:r>
          </a:p>
          <a:p>
            <a:endParaRPr lang="nl-NL" dirty="0"/>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4</a:t>
            </a:fld>
            <a:endParaRPr lang="nl-NL"/>
          </a:p>
        </p:txBody>
      </p:sp>
    </p:spTree>
    <p:extLst>
      <p:ext uri="{BB962C8B-B14F-4D97-AF65-F5344CB8AC3E}">
        <p14:creationId xmlns:p14="http://schemas.microsoft.com/office/powerpoint/2010/main" val="119818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20688" y="4139952"/>
            <a:ext cx="5486400" cy="4114800"/>
          </a:xfrm>
        </p:spPr>
        <p:txBody>
          <a:bodyPr/>
          <a:lstStyle/>
          <a:p>
            <a:r>
              <a:rPr lang="nl-NL" sz="1100" dirty="0"/>
              <a:t>Wat is MVO? MVO staat voor maatschappelijk verantwoord ondernemen.</a:t>
            </a:r>
          </a:p>
          <a:p>
            <a:r>
              <a:rPr lang="nl-NL" sz="1100" dirty="0"/>
              <a:t> </a:t>
            </a:r>
          </a:p>
          <a:p>
            <a:r>
              <a:rPr lang="nl-NL" sz="1100" dirty="0"/>
              <a:t>MVO is een integrale visie op een duurzame bedrijfsvoering. Een bedrijf dat maatschappelijk verantwoord onderneemt, maakt bij iedere bedrijfsbeslissing een afweging tussen de verschillende maatschappelijke en economische effecten hiervan, en houdt hierbij rekening met stakeholderbelangen. Elke bedrijfsbeslissing heeft immers invloed op de stakeholders (belanghebbenden) van een bedrijf. Dat kunnen medewerkers of klanten zijn, maar bijvoorbeeld ook omwonenden, leveranciers, investeerders en ook ‘de maatschappij’ in algemene zin. </a:t>
            </a:r>
          </a:p>
          <a:p>
            <a:r>
              <a:rPr lang="nl-NL" sz="1100" dirty="0"/>
              <a:t>Het is voor bedrijven belangrijk om het gesprek aan te gaan met hun stakeholders. Zo krijgt een bedrijf inzicht in de gevolgen van een beslissing voor anderen. Ook is het belangrijk dat het bedrijf transparant is over zijn activiteiten en de maatschappelijke effecten hiervan.</a:t>
            </a:r>
          </a:p>
          <a:p>
            <a:r>
              <a:rPr lang="nl-NL" sz="1100" dirty="0"/>
              <a:t> </a:t>
            </a:r>
          </a:p>
          <a:p>
            <a:r>
              <a:rPr lang="nl-NL" sz="1100" dirty="0"/>
              <a:t>MVO gaat niet alleen over het verduurzamen van de bestaande bedrijfsactiviteiten. Veel bedrijven gaan een stap verder en richten zich op nieuwe markten en </a:t>
            </a:r>
            <a:r>
              <a:rPr lang="nl-NL" sz="1100" dirty="0" err="1"/>
              <a:t>businessmodellen</a:t>
            </a:r>
            <a:r>
              <a:rPr lang="nl-NL" sz="1100" dirty="0"/>
              <a:t> gericht op winst voor mens, maatschappij en milieu.</a:t>
            </a:r>
          </a:p>
          <a:p>
            <a:r>
              <a:rPr lang="nl-NL" sz="1100" dirty="0"/>
              <a:t> </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7</a:t>
            </a:fld>
            <a:endParaRPr lang="nl-NL"/>
          </a:p>
        </p:txBody>
      </p:sp>
    </p:spTree>
    <p:extLst>
      <p:ext uri="{BB962C8B-B14F-4D97-AF65-F5344CB8AC3E}">
        <p14:creationId xmlns:p14="http://schemas.microsoft.com/office/powerpoint/2010/main" val="3903902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MVO:</a:t>
            </a:r>
          </a:p>
          <a:p>
            <a:r>
              <a:rPr lang="nl-NL" dirty="0"/>
              <a:t> Creëert waarde op economisch (Profit), ecologisch (</a:t>
            </a:r>
            <a:r>
              <a:rPr lang="nl-NL" dirty="0" err="1"/>
              <a:t>Planet</a:t>
            </a:r>
            <a:r>
              <a:rPr lang="nl-NL" dirty="0"/>
              <a:t>) en sociaal (People) gebied. Dit noemen we de 3 P's.</a:t>
            </a:r>
            <a:br>
              <a:rPr lang="nl-NL" dirty="0"/>
            </a:br>
            <a:endParaRPr lang="nl-NL" dirty="0"/>
          </a:p>
          <a:p>
            <a:r>
              <a:rPr lang="nl-NL" dirty="0"/>
              <a:t> Speelt een rol in alle bedrijfsprocessen. Van inkoop tot marketing en van productie tot HRM: overal spelen maatschappelijke vraagstukken.</a:t>
            </a:r>
            <a:br>
              <a:rPr lang="nl-NL" dirty="0"/>
            </a:br>
            <a:endParaRPr lang="nl-NL" dirty="0"/>
          </a:p>
          <a:p>
            <a:r>
              <a:rPr lang="nl-NL" dirty="0"/>
              <a:t> Betekent dat een bedrijf afwegingen moet maken tussen verschillende stakeholderbelangen: de belangen van betrokken personen, bedrijven en organisaties.</a:t>
            </a:r>
            <a:br>
              <a:rPr lang="nl-NL" dirty="0"/>
            </a:br>
            <a:endParaRPr lang="nl-NL" dirty="0"/>
          </a:p>
          <a:p>
            <a:r>
              <a:rPr lang="nl-NL" dirty="0"/>
              <a:t> Is voor ieder bedrijf anders. Dit hangt af van bedrijfsgrootte, sector, cultuur van de onderneming en bedrijfsstrategie.</a:t>
            </a:r>
            <a:br>
              <a:rPr lang="nl-NL" dirty="0"/>
            </a:br>
            <a:endParaRPr lang="nl-NL" dirty="0"/>
          </a:p>
          <a:p>
            <a:r>
              <a:rPr lang="nl-NL" dirty="0"/>
              <a:t> Is een proces en geen eindbestemming. De doelen veranderen in de tijd en met elke bedrijfsbeslissing.</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8</a:t>
            </a:fld>
            <a:endParaRPr lang="nl-NL"/>
          </a:p>
        </p:txBody>
      </p:sp>
    </p:spTree>
    <p:extLst>
      <p:ext uri="{BB962C8B-B14F-4D97-AF65-F5344CB8AC3E}">
        <p14:creationId xmlns:p14="http://schemas.microsoft.com/office/powerpoint/2010/main" val="164083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MVO?</a:t>
            </a:r>
          </a:p>
          <a:p>
            <a:endParaRPr lang="nl-NL" dirty="0"/>
          </a:p>
          <a:p>
            <a:r>
              <a:rPr lang="nl-NL" sz="1100" dirty="0"/>
              <a:t>Bedrijven hebben verschillende redenen om zich met MVO bezig te houden. In de praktijk spelen altijd meerdere motieven een rol. We onderscheiden 3 hoofdmotieven:</a:t>
            </a:r>
          </a:p>
          <a:p>
            <a:r>
              <a:rPr lang="nl-NL" sz="1100" dirty="0"/>
              <a:t> </a:t>
            </a:r>
          </a:p>
          <a:p>
            <a:r>
              <a:rPr lang="nl-NL" sz="1100" dirty="0"/>
              <a:t>MVO omdat het loont </a:t>
            </a:r>
          </a:p>
          <a:p>
            <a:r>
              <a:rPr lang="nl-NL" sz="1100" dirty="0"/>
              <a:t>MVO draagt bij aan de financiële prestaties van bedrijven. Onder meer door de stijgende vraag naar duurzame producten en diensten, maar bijvoorbeeld ook omdat MVO de arbeidsproductiviteit verhoogt. In ons dossier MVO loont vindt u alle financiële voordelen van MVO op een rij.</a:t>
            </a:r>
          </a:p>
          <a:p>
            <a:r>
              <a:rPr lang="nl-NL" sz="1100" dirty="0"/>
              <a:t> </a:t>
            </a:r>
          </a:p>
          <a:p>
            <a:r>
              <a:rPr lang="nl-NL" sz="1100" dirty="0"/>
              <a:t>MVO omdat het moet </a:t>
            </a:r>
          </a:p>
          <a:p>
            <a:r>
              <a:rPr lang="nl-NL" sz="1100" dirty="0"/>
              <a:t>Soms worden bedrijven gedwongen om zich (meer) met MVO bezig te houden. Bijvoorbeeld door consumentenboycots, mediaschandalen, stakingen of ingrijpen van de overheid. Vaak houden ze zich dan niet aan de minimale maatschappelijke normen, waardoor ze hun ‘</a:t>
            </a:r>
            <a:r>
              <a:rPr lang="nl-NL" sz="1100" dirty="0" err="1"/>
              <a:t>license</a:t>
            </a:r>
            <a:r>
              <a:rPr lang="nl-NL" sz="1100" dirty="0"/>
              <a:t> </a:t>
            </a:r>
            <a:r>
              <a:rPr lang="nl-NL" sz="1100" dirty="0" err="1"/>
              <a:t>to</a:t>
            </a:r>
            <a:r>
              <a:rPr lang="nl-NL" sz="1100" dirty="0"/>
              <a:t> </a:t>
            </a:r>
            <a:r>
              <a:rPr lang="nl-NL" sz="1100" dirty="0" err="1"/>
              <a:t>operate</a:t>
            </a:r>
            <a:r>
              <a:rPr lang="nl-NL" sz="1100" dirty="0"/>
              <a:t>’ verliezen. Bedrijven die zich met MVO bezig houden krijgen minder te maken met zulke acties en boycots.</a:t>
            </a:r>
          </a:p>
          <a:p>
            <a:r>
              <a:rPr lang="nl-NL" sz="1100" dirty="0"/>
              <a:t> </a:t>
            </a:r>
          </a:p>
          <a:p>
            <a:r>
              <a:rPr lang="nl-NL" sz="1100" dirty="0"/>
              <a:t>MVO omdat het hoort </a:t>
            </a:r>
          </a:p>
          <a:p>
            <a:r>
              <a:rPr lang="nl-NL" sz="1100" dirty="0"/>
              <a:t>Niet alleen financiële overwegingen spelen een rol bij MVO. Veel bedrijven doen het omdat zij een steentje willen bijdragen aan de maatschappij en ze het milieu niet teveel willen belasten. Ze doen aan MVO omdat ze vinden dat het hoort. Bij sommige ondernemingen, zoals </a:t>
            </a:r>
            <a:r>
              <a:rPr lang="nl-NL" sz="1100" dirty="0" err="1"/>
              <a:t>Triodos</a:t>
            </a:r>
            <a:r>
              <a:rPr lang="nl-NL" sz="1100" dirty="0"/>
              <a:t> Bank en Ecostyle, liggen ethische motieven zelfs aan de basis van het bedrijf. Duurzaamheid vormt de kern van hun bedrijfsstrategie</a:t>
            </a:r>
            <a:r>
              <a:rPr lang="nl-NL" dirty="0"/>
              <a:t>.</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10</a:t>
            </a:fld>
            <a:endParaRPr lang="nl-NL"/>
          </a:p>
        </p:txBody>
      </p:sp>
    </p:spTree>
    <p:extLst>
      <p:ext uri="{BB962C8B-B14F-4D97-AF65-F5344CB8AC3E}">
        <p14:creationId xmlns:p14="http://schemas.microsoft.com/office/powerpoint/2010/main" val="365709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4-11-2019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4-11-2019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4-11-2019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4-11-2019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4-11-2019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4-11-2019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4-11-2019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4-11-2019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4-11-2019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4-11-2019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4-11-2019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S1lEb5vGaR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aken.wikiwijs.nl/52804/Maatschappelijk_Verantwoorde_Ketens#!page-899259" TargetMode="External"/><Relationship Id="rId2" Type="http://schemas.openxmlformats.org/officeDocument/2006/relationships/hyperlink" Target="https://mvonederland.nl/wat-mvo/wat-is-mvo" TargetMode="External"/><Relationship Id="rId1" Type="http://schemas.openxmlformats.org/officeDocument/2006/relationships/slideLayout" Target="../slideLayouts/slideLayout2.xml"/><Relationship Id="rId4" Type="http://schemas.openxmlformats.org/officeDocument/2006/relationships/hyperlink" Target="http://www.voedingscentrum.nl/"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kYcm3GRXKf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ND2rzotnNB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Duurzaamheid</a:t>
            </a:r>
            <a:br>
              <a:rPr lang="nl-NL" dirty="0"/>
            </a:br>
            <a:r>
              <a:rPr lang="nl-NL" dirty="0"/>
              <a:t>MVO en 3 P’s</a:t>
            </a:r>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MVO?	</a:t>
            </a:r>
          </a:p>
        </p:txBody>
      </p:sp>
      <p:sp>
        <p:nvSpPr>
          <p:cNvPr id="3" name="Tijdelijke aanduiding voor inhoud 2"/>
          <p:cNvSpPr>
            <a:spLocks noGrp="1"/>
          </p:cNvSpPr>
          <p:nvPr>
            <p:ph idx="1"/>
          </p:nvPr>
        </p:nvSpPr>
        <p:spPr/>
        <p:txBody>
          <a:bodyPr/>
          <a:lstStyle/>
          <a:p>
            <a:r>
              <a:rPr lang="nl-NL" dirty="0"/>
              <a:t>Macht van klanten</a:t>
            </a:r>
          </a:p>
          <a:p>
            <a:r>
              <a:rPr lang="nl-NL" dirty="0"/>
              <a:t>3 hoofdmotieven:</a:t>
            </a:r>
          </a:p>
          <a:p>
            <a:pPr lvl="1"/>
            <a:r>
              <a:rPr lang="nl-NL" dirty="0"/>
              <a:t>Omdat het loont</a:t>
            </a:r>
          </a:p>
          <a:p>
            <a:pPr lvl="2"/>
            <a:r>
              <a:rPr lang="nl-NL" dirty="0"/>
              <a:t>Stijgende vraag duurzame producten</a:t>
            </a:r>
          </a:p>
          <a:p>
            <a:pPr lvl="1"/>
            <a:r>
              <a:rPr lang="nl-NL" dirty="0"/>
              <a:t>Omdat het moet </a:t>
            </a:r>
          </a:p>
          <a:p>
            <a:pPr lvl="2"/>
            <a:r>
              <a:rPr lang="nl-NL" dirty="0"/>
              <a:t>License </a:t>
            </a:r>
            <a:r>
              <a:rPr lang="nl-NL" dirty="0" err="1"/>
              <a:t>to</a:t>
            </a:r>
            <a:r>
              <a:rPr lang="nl-NL" dirty="0"/>
              <a:t> </a:t>
            </a:r>
            <a:r>
              <a:rPr lang="nl-NL" dirty="0" err="1"/>
              <a:t>operate</a:t>
            </a:r>
            <a:endParaRPr lang="nl-NL" dirty="0"/>
          </a:p>
          <a:p>
            <a:pPr lvl="2"/>
            <a:r>
              <a:rPr lang="nl-NL" dirty="0"/>
              <a:t>Consumentenboycots</a:t>
            </a:r>
          </a:p>
          <a:p>
            <a:pPr lvl="2"/>
            <a:r>
              <a:rPr lang="nl-NL" dirty="0"/>
              <a:t>mediaschandalen</a:t>
            </a:r>
          </a:p>
          <a:p>
            <a:pPr lvl="1"/>
            <a:r>
              <a:rPr lang="nl-NL" dirty="0"/>
              <a:t>Omdat het hoort</a:t>
            </a:r>
          </a:p>
          <a:p>
            <a:pPr lvl="2"/>
            <a:r>
              <a:rPr lang="nl-NL" dirty="0"/>
              <a:t>Bijdrage maatschappij en milieu</a:t>
            </a:r>
          </a:p>
          <a:p>
            <a:pPr lvl="1"/>
            <a:endParaRPr lang="nl-NL" dirty="0"/>
          </a:p>
          <a:p>
            <a:pPr lvl="1"/>
            <a:endParaRPr lang="nl-NL" dirty="0"/>
          </a:p>
        </p:txBody>
      </p:sp>
    </p:spTree>
    <p:extLst>
      <p:ext uri="{BB962C8B-B14F-4D97-AF65-F5344CB8AC3E}">
        <p14:creationId xmlns:p14="http://schemas.microsoft.com/office/powerpoint/2010/main" val="299448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Belangrijkste concepten rondom MVO</a:t>
            </a:r>
          </a:p>
        </p:txBody>
      </p:sp>
      <p:sp>
        <p:nvSpPr>
          <p:cNvPr id="3" name="Tijdelijke aanduiding voor inhoud 2"/>
          <p:cNvSpPr>
            <a:spLocks noGrp="1"/>
          </p:cNvSpPr>
          <p:nvPr>
            <p:ph idx="1"/>
          </p:nvPr>
        </p:nvSpPr>
        <p:spPr/>
        <p:txBody>
          <a:bodyPr>
            <a:normAutofit fontScale="85000" lnSpcReduction="20000"/>
          </a:bodyPr>
          <a:lstStyle/>
          <a:p>
            <a:r>
              <a:rPr lang="nl-NL" b="1" dirty="0"/>
              <a:t>People-</a:t>
            </a:r>
            <a:r>
              <a:rPr lang="nl-NL" b="1" dirty="0" err="1"/>
              <a:t>planet</a:t>
            </a:r>
            <a:r>
              <a:rPr lang="nl-NL" b="1" dirty="0"/>
              <a:t>-</a:t>
            </a:r>
            <a:r>
              <a:rPr lang="nl-NL" b="1" dirty="0" err="1"/>
              <a:t>profit</a:t>
            </a:r>
            <a:endParaRPr lang="nl-NL" b="1" dirty="0"/>
          </a:p>
          <a:p>
            <a:r>
              <a:rPr lang="nl-NL" b="1" dirty="0"/>
              <a:t>Circulaire economie</a:t>
            </a:r>
            <a:br>
              <a:rPr lang="nl-NL" b="1" dirty="0"/>
            </a:br>
            <a:endParaRPr lang="nl-NL" b="1" dirty="0"/>
          </a:p>
          <a:p>
            <a:pPr marL="0" indent="0">
              <a:buNone/>
            </a:pPr>
            <a:r>
              <a:rPr lang="nl-NL" b="1" dirty="0">
                <a:hlinkClick r:id="rId2"/>
              </a:rPr>
              <a:t>https://www.youtube.com/watch?v=S1lEb5vGaRE</a:t>
            </a:r>
            <a:endParaRPr lang="nl-NL" b="1" dirty="0"/>
          </a:p>
          <a:p>
            <a:pPr marL="0" indent="0">
              <a:buNone/>
            </a:pPr>
            <a:endParaRPr lang="nl-NL" b="1" dirty="0"/>
          </a:p>
          <a:p>
            <a:pPr lvl="1"/>
            <a:r>
              <a:rPr lang="nl-NL" dirty="0"/>
              <a:t>kringlopen gesloten, minder materialen gebruikt en producten zo lang mogelijk gebruikt.</a:t>
            </a:r>
            <a:endParaRPr lang="nl-NL" b="1" dirty="0"/>
          </a:p>
          <a:p>
            <a:r>
              <a:rPr lang="nl-NL" b="1" dirty="0"/>
              <a:t>Klimaatneutraal</a:t>
            </a:r>
          </a:p>
          <a:p>
            <a:pPr lvl="1"/>
            <a:r>
              <a:rPr lang="nl-NL" dirty="0"/>
              <a:t>alleen gebruik gemaakt wordt van hernieuwbare grondstoffen of energiebronnen, zoals wind en zon, zodat energieverbruik geen invloed heeft op het klimaat</a:t>
            </a:r>
            <a:endParaRPr lang="nl-NL" b="1" dirty="0"/>
          </a:p>
          <a:p>
            <a:r>
              <a:rPr lang="nl-NL" b="1" dirty="0"/>
              <a:t>Sociale Innovatie</a:t>
            </a:r>
          </a:p>
          <a:p>
            <a:pPr lvl="1"/>
            <a:r>
              <a:rPr lang="nl-NL" dirty="0"/>
              <a:t>slimmer, flexibeler en dynamisch organiseren</a:t>
            </a:r>
          </a:p>
          <a:p>
            <a:endParaRPr lang="nl-NL" dirty="0"/>
          </a:p>
        </p:txBody>
      </p:sp>
    </p:spTree>
    <p:extLst>
      <p:ext uri="{BB962C8B-B14F-4D97-AF65-F5344CB8AC3E}">
        <p14:creationId xmlns:p14="http://schemas.microsoft.com/office/powerpoint/2010/main" val="1099303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Overheid en MVO</a:t>
            </a:r>
          </a:p>
        </p:txBody>
      </p:sp>
      <p:sp>
        <p:nvSpPr>
          <p:cNvPr id="3" name="Tijdelijke aanduiding voor inhoud 2"/>
          <p:cNvSpPr>
            <a:spLocks noGrp="1"/>
          </p:cNvSpPr>
          <p:nvPr>
            <p:ph idx="1"/>
          </p:nvPr>
        </p:nvSpPr>
        <p:spPr/>
        <p:txBody>
          <a:bodyPr/>
          <a:lstStyle/>
          <a:p>
            <a:pPr marL="0" indent="0">
              <a:buNone/>
            </a:pPr>
            <a:r>
              <a:rPr lang="nl-NL" dirty="0"/>
              <a:t>Overheid wil helpen om het maximale uit het MVO-beleid van bedrijven te halen</a:t>
            </a:r>
          </a:p>
          <a:p>
            <a:pPr marL="0" indent="0">
              <a:buNone/>
            </a:pPr>
            <a:endParaRPr lang="nl-NL" dirty="0"/>
          </a:p>
          <a:p>
            <a:pPr>
              <a:buFont typeface="Arial" charset="0"/>
              <a:buChar char="•"/>
            </a:pPr>
            <a:r>
              <a:rPr lang="nl-NL" dirty="0"/>
              <a:t>Geeft voorlichting</a:t>
            </a:r>
          </a:p>
          <a:p>
            <a:pPr>
              <a:buFont typeface="Arial" charset="0"/>
              <a:buChar char="•"/>
            </a:pPr>
            <a:r>
              <a:rPr lang="nl-NL" dirty="0"/>
              <a:t>Vraagt transparantie</a:t>
            </a:r>
          </a:p>
          <a:p>
            <a:pPr>
              <a:buFont typeface="Arial" charset="0"/>
              <a:buChar char="•"/>
            </a:pPr>
            <a:r>
              <a:rPr lang="nl-NL" dirty="0"/>
              <a:t>Verplicht MVO in jaarverslag bedrijf</a:t>
            </a:r>
          </a:p>
          <a:p>
            <a:pPr>
              <a:buFont typeface="Arial" charset="0"/>
              <a:buChar char="•"/>
            </a:pPr>
            <a:endParaRPr lang="nl-NL" dirty="0"/>
          </a:p>
        </p:txBody>
      </p:sp>
    </p:spTree>
    <p:extLst>
      <p:ext uri="{BB962C8B-B14F-4D97-AF65-F5344CB8AC3E}">
        <p14:creationId xmlns:p14="http://schemas.microsoft.com/office/powerpoint/2010/main" val="3912139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MVO Keurmerken en certificering</a:t>
            </a:r>
          </a:p>
        </p:txBody>
      </p:sp>
      <p:sp>
        <p:nvSpPr>
          <p:cNvPr id="3" name="Tijdelijke aanduiding voor inhoud 2"/>
          <p:cNvSpPr>
            <a:spLocks noGrp="1"/>
          </p:cNvSpPr>
          <p:nvPr>
            <p:ph idx="1"/>
          </p:nvPr>
        </p:nvSpPr>
        <p:spPr/>
        <p:txBody>
          <a:bodyPr/>
          <a:lstStyle/>
          <a:p>
            <a:r>
              <a:rPr lang="nl-NL" dirty="0"/>
              <a:t>Keurmerken in bepaalde thema’s</a:t>
            </a:r>
          </a:p>
          <a:p>
            <a:pPr lvl="1"/>
            <a:r>
              <a:rPr lang="nl-NL" dirty="0"/>
              <a:t>Max Havelaar 		- Fair </a:t>
            </a:r>
            <a:r>
              <a:rPr lang="nl-NL" dirty="0" err="1"/>
              <a:t>trade</a:t>
            </a:r>
            <a:endParaRPr lang="nl-NL" dirty="0"/>
          </a:p>
          <a:p>
            <a:pPr lvl="1"/>
            <a:r>
              <a:rPr lang="nl-NL" dirty="0"/>
              <a:t>Eerlijke handel	- EKO keurmerk</a:t>
            </a:r>
          </a:p>
          <a:p>
            <a:pPr lvl="1"/>
            <a:endParaRPr lang="nl-NL" dirty="0"/>
          </a:p>
          <a:p>
            <a:endParaRPr lang="nl-NL" dirty="0"/>
          </a:p>
          <a:p>
            <a:endParaRPr lang="nl-NL" dirty="0"/>
          </a:p>
        </p:txBody>
      </p:sp>
      <p:pic>
        <p:nvPicPr>
          <p:cNvPr id="4" name="Afbeelding 3"/>
          <p:cNvPicPr>
            <a:picLocks noChangeAspect="1"/>
          </p:cNvPicPr>
          <p:nvPr/>
        </p:nvPicPr>
        <p:blipFill>
          <a:blip r:embed="rId2"/>
          <a:stretch>
            <a:fillRect/>
          </a:stretch>
        </p:blipFill>
        <p:spPr>
          <a:xfrm>
            <a:off x="3167062" y="2780928"/>
            <a:ext cx="1931607" cy="2376859"/>
          </a:xfrm>
          <a:prstGeom prst="rect">
            <a:avLst/>
          </a:prstGeom>
        </p:spPr>
      </p:pic>
      <p:pic>
        <p:nvPicPr>
          <p:cNvPr id="6" name="Afbeelding 5"/>
          <p:cNvPicPr>
            <a:picLocks noChangeAspect="1"/>
          </p:cNvPicPr>
          <p:nvPr/>
        </p:nvPicPr>
        <p:blipFill rotWithShape="1">
          <a:blip r:embed="rId3"/>
          <a:srcRect b="51617"/>
          <a:stretch/>
        </p:blipFill>
        <p:spPr>
          <a:xfrm>
            <a:off x="5702109" y="2924944"/>
            <a:ext cx="2381250" cy="1152128"/>
          </a:xfrm>
          <a:prstGeom prst="rect">
            <a:avLst/>
          </a:prstGeom>
        </p:spPr>
      </p:pic>
    </p:spTree>
    <p:extLst>
      <p:ext uri="{BB962C8B-B14F-4D97-AF65-F5344CB8AC3E}">
        <p14:creationId xmlns:p14="http://schemas.microsoft.com/office/powerpoint/2010/main" val="2004719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MVO Keurmerken en certificering</a:t>
            </a:r>
          </a:p>
        </p:txBody>
      </p:sp>
      <p:sp>
        <p:nvSpPr>
          <p:cNvPr id="3" name="Tijdelijke aanduiding voor inhoud 2"/>
          <p:cNvSpPr>
            <a:spLocks noGrp="1"/>
          </p:cNvSpPr>
          <p:nvPr>
            <p:ph idx="1"/>
          </p:nvPr>
        </p:nvSpPr>
        <p:spPr/>
        <p:txBody>
          <a:bodyPr>
            <a:normAutofit/>
          </a:bodyPr>
          <a:lstStyle/>
          <a:p>
            <a:pPr marL="57150" indent="0">
              <a:buNone/>
            </a:pPr>
            <a:r>
              <a:rPr lang="nl-NL" dirty="0"/>
              <a:t>De MVO Prestatieladder is een Managementsysteem en certificatienorm voor Maatschappelijk Verantwoord Ondernemen. Het certificaat maakt uw duurzame ontwikkeling concreet en objectief aantoonbaar.</a:t>
            </a:r>
          </a:p>
          <a:p>
            <a:pPr marL="57150" indent="0">
              <a:buNone/>
            </a:pPr>
            <a:br>
              <a:rPr lang="nl-NL" dirty="0"/>
            </a:br>
            <a:endParaRPr lang="nl-NL" dirty="0"/>
          </a:p>
          <a:p>
            <a:pPr marL="457200" lvl="1" indent="0">
              <a:buNone/>
            </a:pPr>
            <a:r>
              <a:rPr lang="nl-NL" dirty="0"/>
              <a:t>	</a:t>
            </a:r>
          </a:p>
          <a:p>
            <a:endParaRPr lang="nl-NL" dirty="0"/>
          </a:p>
        </p:txBody>
      </p:sp>
    </p:spTree>
    <p:extLst>
      <p:ext uri="{BB962C8B-B14F-4D97-AF65-F5344CB8AC3E}">
        <p14:creationId xmlns:p14="http://schemas.microsoft.com/office/powerpoint/2010/main" val="3260455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MVO vragen/onduidelijkheden?</a:t>
            </a:r>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2050938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Profit / </a:t>
            </a:r>
            <a:r>
              <a:rPr lang="nl-NL" dirty="0" err="1"/>
              <a:t>prosperity</a:t>
            </a:r>
            <a:r>
              <a:rPr lang="nl-NL" dirty="0"/>
              <a:t> (opbrengst / winst)</a:t>
            </a:r>
            <a:br>
              <a:rPr lang="nl-NL" dirty="0"/>
            </a:br>
            <a:endParaRPr lang="nl-NL" dirty="0"/>
          </a:p>
        </p:txBody>
      </p:sp>
      <p:sp>
        <p:nvSpPr>
          <p:cNvPr id="3" name="Tijdelijke aanduiding voor inhoud 2"/>
          <p:cNvSpPr>
            <a:spLocks noGrp="1"/>
          </p:cNvSpPr>
          <p:nvPr>
            <p:ph idx="1"/>
          </p:nvPr>
        </p:nvSpPr>
        <p:spPr/>
        <p:txBody>
          <a:bodyPr/>
          <a:lstStyle/>
          <a:p>
            <a:r>
              <a:rPr lang="nl-NL" sz="2000" dirty="0"/>
              <a:t>Bij </a:t>
            </a:r>
            <a:r>
              <a:rPr lang="nl-NL" sz="2000" b="1" dirty="0"/>
              <a:t>Profit</a:t>
            </a:r>
            <a:r>
              <a:rPr lang="nl-NL" sz="2000" dirty="0"/>
              <a:t> gaat het om economische groei en welvaart. </a:t>
            </a:r>
          </a:p>
          <a:p>
            <a:r>
              <a:rPr lang="nl-NL" sz="2000"/>
              <a:t>Winst </a:t>
            </a:r>
            <a:r>
              <a:rPr lang="nl-NL" sz="2000" dirty="0"/>
              <a:t>is nodig om een bedrijf gezond te houden, zonder winst gaat het failliet. Winst hoeft niet alleen te gaan over geld, het kan voor een bedrijf ook veel opleveren om hoogopgeleide werknemers aan te trekken of om te investeren in </a:t>
            </a:r>
            <a:r>
              <a:rPr lang="nl-NL" sz="2000" dirty="0" err="1"/>
              <a:t>innovering</a:t>
            </a:r>
            <a:r>
              <a:rPr lang="nl-NL" sz="2000" dirty="0"/>
              <a:t>.</a:t>
            </a:r>
          </a:p>
          <a:p>
            <a:endParaRPr lang="nl-NL" dirty="0"/>
          </a:p>
        </p:txBody>
      </p:sp>
      <p:pic>
        <p:nvPicPr>
          <p:cNvPr id="4" name="Afbeelding 3"/>
          <p:cNvPicPr>
            <a:picLocks noChangeAspect="1"/>
          </p:cNvPicPr>
          <p:nvPr/>
        </p:nvPicPr>
        <p:blipFill>
          <a:blip r:embed="rId2"/>
          <a:stretch>
            <a:fillRect/>
          </a:stretch>
        </p:blipFill>
        <p:spPr>
          <a:xfrm>
            <a:off x="4067944" y="3983038"/>
            <a:ext cx="2143125" cy="2143125"/>
          </a:xfrm>
          <a:prstGeom prst="rect">
            <a:avLst/>
          </a:prstGeom>
        </p:spPr>
      </p:pic>
    </p:spTree>
    <p:extLst>
      <p:ext uri="{BB962C8B-B14F-4D97-AF65-F5344CB8AC3E}">
        <p14:creationId xmlns:p14="http://schemas.microsoft.com/office/powerpoint/2010/main" val="2117506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Profit / </a:t>
            </a:r>
            <a:r>
              <a:rPr lang="nl-NL" dirty="0" err="1"/>
              <a:t>prosperity</a:t>
            </a:r>
            <a:r>
              <a:rPr lang="nl-NL" dirty="0"/>
              <a:t> (opbrengst / winst)</a:t>
            </a:r>
          </a:p>
        </p:txBody>
      </p:sp>
      <p:sp>
        <p:nvSpPr>
          <p:cNvPr id="3" name="Tijdelijke aanduiding voor inhoud 2"/>
          <p:cNvSpPr>
            <a:spLocks noGrp="1"/>
          </p:cNvSpPr>
          <p:nvPr>
            <p:ph idx="1"/>
          </p:nvPr>
        </p:nvSpPr>
        <p:spPr/>
        <p:txBody>
          <a:bodyPr>
            <a:normAutofit fontScale="85000" lnSpcReduction="20000"/>
          </a:bodyPr>
          <a:lstStyle/>
          <a:p>
            <a:r>
              <a:rPr lang="nl-NL" dirty="0"/>
              <a:t>Opdracht 1</a:t>
            </a:r>
          </a:p>
          <a:p>
            <a:pPr lvl="1"/>
            <a:r>
              <a:rPr lang="nl-NL" dirty="0"/>
              <a:t>Ga op internet naar de website van Marktplaats.nl. Bekijk, als je dat nog niet eerder gedaan hebt, hoe de site is opgebouwd. </a:t>
            </a:r>
          </a:p>
          <a:p>
            <a:pPr lvl="1"/>
            <a:r>
              <a:rPr lang="nl-NL" dirty="0"/>
              <a:t>Bedenk minstens vijf artikelen die je zelf in het afgelopen jaar nieuw hebt gekocht en die ook via Marktplaats worden aangeboden. </a:t>
            </a:r>
          </a:p>
          <a:p>
            <a:pPr lvl="1"/>
            <a:r>
              <a:rPr lang="nl-NL" dirty="0"/>
              <a:t>Ga na hoeveel geld je bespaard zou hebben als je deze artikelen via Marktplaats gekocht had. Ga ook na welke gevolgen dat zou hebben voor de kwaliteit van de gekochte artikelen en bedenk of je die gevolgen aanvaardbaar vindt. </a:t>
            </a:r>
          </a:p>
          <a:p>
            <a:pPr lvl="1"/>
            <a:r>
              <a:rPr lang="nl-NL" dirty="0"/>
              <a:t>Noem ten minste tien verschillende materialen waarop bespaard zou zijn als je deze artikelen tweedehands gekocht had in plaats van nieuw. </a:t>
            </a:r>
          </a:p>
          <a:p>
            <a:pPr lvl="1"/>
            <a:endParaRPr lang="nl-NL" dirty="0"/>
          </a:p>
          <a:p>
            <a:pPr lvl="1"/>
            <a:r>
              <a:rPr lang="nl-NL" dirty="0"/>
              <a:t>Individuele opdracht – 20 minuten – daarna bespreken – einde van de les inleveren (papier)</a:t>
            </a:r>
          </a:p>
          <a:p>
            <a:pPr lvl="1"/>
            <a:endParaRPr lang="nl-NL" dirty="0"/>
          </a:p>
        </p:txBody>
      </p:sp>
    </p:spTree>
    <p:extLst>
      <p:ext uri="{BB962C8B-B14F-4D97-AF65-F5344CB8AC3E}">
        <p14:creationId xmlns:p14="http://schemas.microsoft.com/office/powerpoint/2010/main" val="3192859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People (mensen)</a:t>
            </a:r>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r>
              <a:rPr lang="nl-NL" sz="2000" b="1" dirty="0"/>
              <a:t>People</a:t>
            </a:r>
            <a:r>
              <a:rPr lang="nl-NL" sz="2000" dirty="0"/>
              <a:t> gaat het over de sociale kant: Hoe wordt er met mensen omgaan om het product of de dienst te leveren en zijn er mensen die daar onder lijden? </a:t>
            </a:r>
          </a:p>
          <a:p>
            <a:r>
              <a:rPr lang="nl-NL" sz="2000" dirty="0"/>
              <a:t>Wat doet de organisatie voor de medewerkers? En voor de consumenten? Hecht de organisatie belang aan eerlijke lonen voor werknemers in derdewereldlanden? Treden ze op tegen kinderarbeid?</a:t>
            </a:r>
          </a:p>
          <a:p>
            <a:endParaRPr lang="nl-NL" sz="3200" dirty="0"/>
          </a:p>
        </p:txBody>
      </p:sp>
      <p:pic>
        <p:nvPicPr>
          <p:cNvPr id="6" name="Afbeelding 5"/>
          <p:cNvPicPr>
            <a:picLocks noChangeAspect="1"/>
          </p:cNvPicPr>
          <p:nvPr/>
        </p:nvPicPr>
        <p:blipFill>
          <a:blip r:embed="rId2"/>
          <a:stretch>
            <a:fillRect/>
          </a:stretch>
        </p:blipFill>
        <p:spPr>
          <a:xfrm>
            <a:off x="2195736" y="3789040"/>
            <a:ext cx="4447009" cy="2314570"/>
          </a:xfrm>
          <a:prstGeom prst="rect">
            <a:avLst/>
          </a:prstGeom>
        </p:spPr>
      </p:pic>
    </p:spTree>
    <p:extLst>
      <p:ext uri="{BB962C8B-B14F-4D97-AF65-F5344CB8AC3E}">
        <p14:creationId xmlns:p14="http://schemas.microsoft.com/office/powerpoint/2010/main" val="3867679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People (mensen), onderwerpen</a:t>
            </a:r>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a:t>werkgelegenheid, verhouding werkgever-werknemer, gezondheid en veiligheid, opleiding, onderwijs, aard en organisatie van werk, diversiteit en kansen, mensenrechten: strategie en beheer, Verbod op discriminatie, vrijheid van vereniging en CAO, uitbanning kinderarbeid, preventie van gedwongen en verplichte arbeid, beveiligingsbeleid, rechten van inheemse bevolking, ongewenste effecten op gemeenschap, corruptie, publiek beleid, concurrentie belemmerend gedrag, naleving, gezondheid en veiligheid van consumenten, etikettering van producten en diensten, marketing communicatie, privacy van klanten, naleving.</a:t>
            </a:r>
          </a:p>
        </p:txBody>
      </p:sp>
    </p:spTree>
    <p:extLst>
      <p:ext uri="{BB962C8B-B14F-4D97-AF65-F5344CB8AC3E}">
        <p14:creationId xmlns:p14="http://schemas.microsoft.com/office/powerpoint/2010/main" val="55850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Inhoud van de les</a:t>
            </a:r>
          </a:p>
        </p:txBody>
      </p:sp>
      <p:sp>
        <p:nvSpPr>
          <p:cNvPr id="3" name="Tijdelijke aanduiding voor inhoud 2"/>
          <p:cNvSpPr>
            <a:spLocks noGrp="1"/>
          </p:cNvSpPr>
          <p:nvPr>
            <p:ph idx="1"/>
          </p:nvPr>
        </p:nvSpPr>
        <p:spPr/>
        <p:txBody>
          <a:bodyPr/>
          <a:lstStyle/>
          <a:p>
            <a:r>
              <a:rPr lang="nl-NL" dirty="0"/>
              <a:t>Definitie duurzaamheid</a:t>
            </a:r>
          </a:p>
          <a:p>
            <a:r>
              <a:rPr lang="nl-NL" dirty="0"/>
              <a:t>MVO</a:t>
            </a:r>
          </a:p>
          <a:p>
            <a:r>
              <a:rPr lang="nl-NL" dirty="0"/>
              <a:t>Profit</a:t>
            </a:r>
          </a:p>
          <a:p>
            <a:r>
              <a:rPr lang="nl-NL" dirty="0"/>
              <a:t>People</a:t>
            </a:r>
          </a:p>
          <a:p>
            <a:r>
              <a:rPr lang="nl-NL" dirty="0" err="1"/>
              <a:t>Planet</a:t>
            </a:r>
            <a:r>
              <a:rPr lang="nl-NL" dirty="0"/>
              <a:t> </a:t>
            </a:r>
          </a:p>
          <a:p>
            <a:pPr marL="0" indent="0">
              <a:buNone/>
            </a:pPr>
            <a:endParaRPr lang="nl-NL" dirty="0"/>
          </a:p>
          <a:p>
            <a:endParaRPr lang="nl-NL" dirty="0"/>
          </a:p>
        </p:txBody>
      </p:sp>
    </p:spTree>
    <p:extLst>
      <p:ext uri="{BB962C8B-B14F-4D97-AF65-F5344CB8AC3E}">
        <p14:creationId xmlns:p14="http://schemas.microsoft.com/office/powerpoint/2010/main" val="2331212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People (mensen)</a:t>
            </a:r>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r>
              <a:rPr lang="nl-NL" sz="3200" dirty="0"/>
              <a:t>Opdracht 2:</a:t>
            </a:r>
          </a:p>
          <a:p>
            <a:pPr lvl="1"/>
            <a:r>
              <a:rPr lang="nl-NL" dirty="0"/>
              <a:t>Noem minstens twee manieren waarop jij in je leven rekening houdt met </a:t>
            </a:r>
            <a:r>
              <a:rPr lang="nl-NL" dirty="0" err="1"/>
              <a:t>people</a:t>
            </a:r>
            <a:r>
              <a:rPr lang="nl-NL" dirty="0"/>
              <a:t>, dus met de belangen van andere mensen (dichtbij of ver weg). </a:t>
            </a:r>
          </a:p>
          <a:p>
            <a:pPr lvl="1"/>
            <a:r>
              <a:rPr lang="nl-NL" dirty="0"/>
              <a:t>Ga na welke gevolgen dat heeft voor je financiën, dus voor jouw persoonlijke </a:t>
            </a:r>
            <a:r>
              <a:rPr lang="nl-NL" dirty="0" err="1"/>
              <a:t>prosperity</a:t>
            </a:r>
            <a:r>
              <a:rPr lang="nl-NL" dirty="0"/>
              <a:t>. </a:t>
            </a:r>
          </a:p>
          <a:p>
            <a:pPr lvl="1"/>
            <a:r>
              <a:rPr lang="nl-NL" dirty="0"/>
              <a:t>Individuele opdracht – 10 minuten – daarna bespreken – einde van de les inleveren</a:t>
            </a:r>
          </a:p>
          <a:p>
            <a:endParaRPr lang="nl-NL" sz="3200" dirty="0"/>
          </a:p>
        </p:txBody>
      </p:sp>
    </p:spTree>
    <p:extLst>
      <p:ext uri="{BB962C8B-B14F-4D97-AF65-F5344CB8AC3E}">
        <p14:creationId xmlns:p14="http://schemas.microsoft.com/office/powerpoint/2010/main" val="1185639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People (mensen)</a:t>
            </a:r>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r>
              <a:rPr lang="nl-NL" sz="3200" dirty="0"/>
              <a:t>Opdracht 3:</a:t>
            </a:r>
          </a:p>
          <a:p>
            <a:pPr lvl="1"/>
            <a:r>
              <a:rPr lang="nl-NL" dirty="0"/>
              <a:t>Bedenk minstens twee manieren waarop jij in je leven nog </a:t>
            </a:r>
            <a:r>
              <a:rPr lang="nl-NL" b="1" dirty="0"/>
              <a:t>geen</a:t>
            </a:r>
            <a:r>
              <a:rPr lang="nl-NL" dirty="0"/>
              <a:t> rekening houdt met </a:t>
            </a:r>
            <a:r>
              <a:rPr lang="nl-NL" dirty="0" err="1"/>
              <a:t>people</a:t>
            </a:r>
            <a:r>
              <a:rPr lang="nl-NL" dirty="0"/>
              <a:t>, maar het gemakkelijk zou kunnen gaan doen.</a:t>
            </a:r>
          </a:p>
          <a:p>
            <a:pPr lvl="1"/>
            <a:r>
              <a:rPr lang="nl-NL" dirty="0"/>
              <a:t>Ga na welke gevolgen het zou hebben voor je financiën als je dat vanaf nu wel gaat doen.</a:t>
            </a:r>
          </a:p>
          <a:p>
            <a:pPr lvl="1"/>
            <a:r>
              <a:rPr lang="nl-NL" dirty="0"/>
              <a:t>Individuele opdracht – 10 minuten – daarna bespreken – einde van de les inleveren</a:t>
            </a:r>
          </a:p>
          <a:p>
            <a:endParaRPr lang="nl-NL" sz="3200" dirty="0"/>
          </a:p>
        </p:txBody>
      </p:sp>
    </p:spTree>
    <p:extLst>
      <p:ext uri="{BB962C8B-B14F-4D97-AF65-F5344CB8AC3E}">
        <p14:creationId xmlns:p14="http://schemas.microsoft.com/office/powerpoint/2010/main" val="2686720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Planet</a:t>
            </a:r>
            <a:r>
              <a:rPr lang="nl-NL" dirty="0"/>
              <a:t> (planeet / milieu)</a:t>
            </a:r>
            <a:br>
              <a:rPr lang="nl-NL" dirty="0"/>
            </a:br>
            <a:endParaRPr lang="nl-NL" dirty="0"/>
          </a:p>
        </p:txBody>
      </p:sp>
      <p:sp>
        <p:nvSpPr>
          <p:cNvPr id="3" name="Tijdelijke aanduiding voor inhoud 2"/>
          <p:cNvSpPr>
            <a:spLocks noGrp="1"/>
          </p:cNvSpPr>
          <p:nvPr>
            <p:ph idx="1"/>
          </p:nvPr>
        </p:nvSpPr>
        <p:spPr/>
        <p:txBody>
          <a:bodyPr/>
          <a:lstStyle/>
          <a:p>
            <a:r>
              <a:rPr lang="nl-NL" sz="2000" dirty="0"/>
              <a:t>Bij </a:t>
            </a:r>
            <a:r>
              <a:rPr lang="nl-NL" sz="2000" b="1" dirty="0" err="1"/>
              <a:t>Planet</a:t>
            </a:r>
            <a:r>
              <a:rPr lang="nl-NL" sz="2000" dirty="0"/>
              <a:t> gaat het over of het product of de dienst (onherstelbare) schade aan het milieu of de natuur oplevert. </a:t>
            </a:r>
          </a:p>
          <a:p>
            <a:r>
              <a:rPr lang="nl-NL" sz="2000" dirty="0"/>
              <a:t>Hoe gaat de organisatie om met het milieu? Kopen ze duurzame producten in? Proberen ze hun impact op het milieu te verkleinen of deze te compenseren?</a:t>
            </a:r>
          </a:p>
          <a:p>
            <a:endParaRPr lang="nl-NL" dirty="0"/>
          </a:p>
        </p:txBody>
      </p:sp>
      <p:pic>
        <p:nvPicPr>
          <p:cNvPr id="4" name="Afbeelding 3"/>
          <p:cNvPicPr>
            <a:picLocks noChangeAspect="1"/>
          </p:cNvPicPr>
          <p:nvPr/>
        </p:nvPicPr>
        <p:blipFill>
          <a:blip r:embed="rId2"/>
          <a:stretch>
            <a:fillRect/>
          </a:stretch>
        </p:blipFill>
        <p:spPr>
          <a:xfrm>
            <a:off x="3347864" y="3766667"/>
            <a:ext cx="2592288" cy="2592288"/>
          </a:xfrm>
          <a:prstGeom prst="rect">
            <a:avLst/>
          </a:prstGeom>
        </p:spPr>
      </p:pic>
    </p:spTree>
    <p:extLst>
      <p:ext uri="{BB962C8B-B14F-4D97-AF65-F5344CB8AC3E}">
        <p14:creationId xmlns:p14="http://schemas.microsoft.com/office/powerpoint/2010/main" val="2560160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Planet</a:t>
            </a:r>
            <a:r>
              <a:rPr lang="nl-NL" dirty="0"/>
              <a:t> (planeet/milieu) - onderwerpen</a:t>
            </a:r>
          </a:p>
        </p:txBody>
      </p:sp>
      <p:sp>
        <p:nvSpPr>
          <p:cNvPr id="3" name="Tijdelijke aanduiding voor inhoud 2"/>
          <p:cNvSpPr>
            <a:spLocks noGrp="1"/>
          </p:cNvSpPr>
          <p:nvPr>
            <p:ph idx="1"/>
          </p:nvPr>
        </p:nvSpPr>
        <p:spPr/>
        <p:txBody>
          <a:bodyPr/>
          <a:lstStyle/>
          <a:p>
            <a:r>
              <a:rPr lang="nl-NL" dirty="0"/>
              <a:t>grondstoffen, energie, water, biodiversiteit, uitstoot, afvalwater en afvalstoffen, producten en diensten, naleving, transport.</a:t>
            </a:r>
          </a:p>
        </p:txBody>
      </p:sp>
    </p:spTree>
    <p:extLst>
      <p:ext uri="{BB962C8B-B14F-4D97-AF65-F5344CB8AC3E}">
        <p14:creationId xmlns:p14="http://schemas.microsoft.com/office/powerpoint/2010/main" val="2774271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Planet</a:t>
            </a:r>
            <a:r>
              <a:rPr lang="nl-NL" dirty="0"/>
              <a:t> (planeet / milieu)</a:t>
            </a:r>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r>
              <a:rPr lang="nl-NL" sz="3200" dirty="0"/>
              <a:t>Opdracht 4:</a:t>
            </a:r>
          </a:p>
          <a:p>
            <a:pPr lvl="1"/>
            <a:r>
              <a:rPr lang="nl-NL" dirty="0"/>
              <a:t>Noem minstens twee manieren waarop jij in je leven rekening houdt met </a:t>
            </a:r>
            <a:r>
              <a:rPr lang="nl-NL" dirty="0" err="1"/>
              <a:t>planet</a:t>
            </a:r>
            <a:r>
              <a:rPr lang="nl-NL" dirty="0"/>
              <a:t>, dus met de belangen van milieu en natuur. </a:t>
            </a:r>
          </a:p>
          <a:p>
            <a:pPr lvl="1"/>
            <a:r>
              <a:rPr lang="nl-NL" dirty="0"/>
              <a:t>Ga na welke gevolgen dat heeft voor je financiën, dus voor jouw persoonlijke </a:t>
            </a:r>
            <a:r>
              <a:rPr lang="nl-NL" dirty="0" err="1"/>
              <a:t>prosperity</a:t>
            </a:r>
            <a:r>
              <a:rPr lang="nl-NL" dirty="0"/>
              <a:t>. Levert je dat winst of verlies? Hoeveel, zo ongeveer? </a:t>
            </a:r>
          </a:p>
          <a:p>
            <a:pPr lvl="1"/>
            <a:r>
              <a:rPr lang="nl-NL" dirty="0"/>
              <a:t>Individuele opdracht – 10 minuten – daarna bespreken – einde van de les inleveren</a:t>
            </a:r>
          </a:p>
          <a:p>
            <a:endParaRPr lang="nl-NL" sz="3200" dirty="0"/>
          </a:p>
        </p:txBody>
      </p:sp>
    </p:spTree>
    <p:extLst>
      <p:ext uri="{BB962C8B-B14F-4D97-AF65-F5344CB8AC3E}">
        <p14:creationId xmlns:p14="http://schemas.microsoft.com/office/powerpoint/2010/main" val="3123544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Planet</a:t>
            </a:r>
            <a:r>
              <a:rPr lang="nl-NL" dirty="0"/>
              <a:t> (planeet / milieu)</a:t>
            </a:r>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r>
              <a:rPr lang="nl-NL" sz="3200" dirty="0"/>
              <a:t>Opdracht 5:</a:t>
            </a:r>
          </a:p>
          <a:p>
            <a:pPr lvl="1"/>
            <a:r>
              <a:rPr lang="nl-NL" dirty="0"/>
              <a:t>Bedenk minstens twee manieren waarop jij in je leven nog </a:t>
            </a:r>
            <a:r>
              <a:rPr lang="nl-NL" b="1" dirty="0"/>
              <a:t>geen</a:t>
            </a:r>
            <a:r>
              <a:rPr lang="nl-NL" dirty="0"/>
              <a:t> rekening houdt met </a:t>
            </a:r>
            <a:r>
              <a:rPr lang="nl-NL" dirty="0" err="1"/>
              <a:t>planet</a:t>
            </a:r>
            <a:r>
              <a:rPr lang="nl-NL" dirty="0"/>
              <a:t>, maar het gemakkelijk zou kunnen gaan doen. </a:t>
            </a:r>
          </a:p>
          <a:p>
            <a:pPr lvl="1"/>
            <a:r>
              <a:rPr lang="nl-NL" dirty="0"/>
              <a:t>Ga na welke gevolgen het zou hebben voor je financiën als je dat vanaf nu wel gaat doen. </a:t>
            </a:r>
          </a:p>
          <a:p>
            <a:pPr lvl="1"/>
            <a:r>
              <a:rPr lang="nl-NL" dirty="0"/>
              <a:t>Individuele opdracht – 10 minuten – daarna bespreken – einde van de les inleveren</a:t>
            </a:r>
          </a:p>
          <a:p>
            <a:endParaRPr lang="nl-NL" sz="3200" dirty="0"/>
          </a:p>
        </p:txBody>
      </p:sp>
    </p:spTree>
    <p:extLst>
      <p:ext uri="{BB962C8B-B14F-4D97-AF65-F5344CB8AC3E}">
        <p14:creationId xmlns:p14="http://schemas.microsoft.com/office/powerpoint/2010/main" val="600275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a:t>oefening</a:t>
            </a:r>
          </a:p>
        </p:txBody>
      </p:sp>
      <p:sp>
        <p:nvSpPr>
          <p:cNvPr id="6" name="Tijdelijke aanduiding voor inhoud 5"/>
          <p:cNvSpPr>
            <a:spLocks noGrp="1"/>
          </p:cNvSpPr>
          <p:nvPr>
            <p:ph idx="1"/>
          </p:nvPr>
        </p:nvSpPr>
        <p:spPr/>
        <p:txBody>
          <a:bodyPr>
            <a:normAutofit/>
          </a:bodyPr>
          <a:lstStyle/>
          <a:p>
            <a:pPr marL="0" indent="0">
              <a:buNone/>
            </a:pPr>
            <a:r>
              <a:rPr lang="nl-NL" sz="2000" dirty="0"/>
              <a:t>Vul de onderstaande zinnen aan met: People, </a:t>
            </a:r>
            <a:r>
              <a:rPr lang="nl-NL" sz="2000" dirty="0" err="1"/>
              <a:t>Planet</a:t>
            </a:r>
            <a:r>
              <a:rPr lang="nl-NL" sz="2000" dirty="0"/>
              <a:t> of Profit</a:t>
            </a:r>
          </a:p>
          <a:p>
            <a:r>
              <a:rPr lang="nl-NL" sz="2000" dirty="0"/>
              <a:t>Fair </a:t>
            </a:r>
            <a:r>
              <a:rPr lang="nl-NL" sz="2000" dirty="0" err="1"/>
              <a:t>trade</a:t>
            </a:r>
            <a:r>
              <a:rPr lang="nl-NL" sz="2000" dirty="0"/>
              <a:t> is een keurmerk dat te maken heeft met: _______ </a:t>
            </a:r>
          </a:p>
          <a:p>
            <a:r>
              <a:rPr lang="nl-NL" sz="2000" dirty="0"/>
              <a:t>Discriminatie heeft te maken met: _______</a:t>
            </a:r>
          </a:p>
          <a:p>
            <a:r>
              <a:rPr lang="nl-NL" sz="2000" dirty="0"/>
              <a:t>Afval scheiden heeft te maken met: _______</a:t>
            </a:r>
          </a:p>
          <a:p>
            <a:r>
              <a:rPr lang="nl-NL" sz="2000" dirty="0"/>
              <a:t>Een belangrijke reputatie (bij de consument) heeft te maken met: _______</a:t>
            </a:r>
          </a:p>
          <a:p>
            <a:r>
              <a:rPr lang="nl-NL" sz="2000" dirty="0"/>
              <a:t>Genoeg winst maken om te kunnen blijven bestaan heet te maken met: _______</a:t>
            </a:r>
          </a:p>
          <a:p>
            <a:r>
              <a:rPr lang="nl-NL" sz="2000" dirty="0"/>
              <a:t>CO2 compensatie heeft te maken met: _______</a:t>
            </a:r>
          </a:p>
          <a:p>
            <a:endParaRPr lang="nl-NL" dirty="0"/>
          </a:p>
          <a:p>
            <a:endParaRPr lang="nl-NL" dirty="0"/>
          </a:p>
        </p:txBody>
      </p:sp>
    </p:spTree>
    <p:extLst>
      <p:ext uri="{BB962C8B-B14F-4D97-AF65-F5344CB8AC3E}">
        <p14:creationId xmlns:p14="http://schemas.microsoft.com/office/powerpoint/2010/main" val="3483634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Antwoorden oefening</a:t>
            </a:r>
          </a:p>
        </p:txBody>
      </p:sp>
      <p:sp>
        <p:nvSpPr>
          <p:cNvPr id="3" name="Tijdelijke aanduiding voor inhoud 2"/>
          <p:cNvSpPr>
            <a:spLocks noGrp="1"/>
          </p:cNvSpPr>
          <p:nvPr>
            <p:ph idx="1"/>
          </p:nvPr>
        </p:nvSpPr>
        <p:spPr/>
        <p:txBody>
          <a:bodyPr>
            <a:normAutofit/>
          </a:bodyPr>
          <a:lstStyle/>
          <a:p>
            <a:r>
              <a:rPr lang="nl-NL" sz="1800" dirty="0"/>
              <a:t>Fair </a:t>
            </a:r>
            <a:r>
              <a:rPr lang="nl-NL" sz="1800" dirty="0" err="1"/>
              <a:t>trade</a:t>
            </a:r>
            <a:r>
              <a:rPr lang="nl-NL" sz="1800" dirty="0"/>
              <a:t> is een keurmerk dat te maken heeft met: </a:t>
            </a:r>
            <a:r>
              <a:rPr lang="nl-NL" sz="1800" dirty="0">
                <a:solidFill>
                  <a:srgbClr val="FF0000"/>
                </a:solidFill>
              </a:rPr>
              <a:t>People</a:t>
            </a:r>
            <a:r>
              <a:rPr lang="nl-NL" sz="1800" dirty="0"/>
              <a:t> </a:t>
            </a:r>
          </a:p>
          <a:p>
            <a:r>
              <a:rPr lang="nl-NL" sz="1800" dirty="0"/>
              <a:t>Discriminatie heeft te maken met: </a:t>
            </a:r>
            <a:r>
              <a:rPr lang="nl-NL" sz="1800" dirty="0">
                <a:solidFill>
                  <a:srgbClr val="FF0000"/>
                </a:solidFill>
              </a:rPr>
              <a:t>People</a:t>
            </a:r>
          </a:p>
          <a:p>
            <a:r>
              <a:rPr lang="nl-NL" sz="1800" dirty="0"/>
              <a:t>Afval scheiden heeft te maken met: </a:t>
            </a:r>
            <a:r>
              <a:rPr lang="nl-NL" sz="1800" dirty="0" err="1">
                <a:solidFill>
                  <a:srgbClr val="FF0000"/>
                </a:solidFill>
              </a:rPr>
              <a:t>Planet</a:t>
            </a:r>
            <a:endParaRPr lang="nl-NL" sz="1800" dirty="0">
              <a:solidFill>
                <a:srgbClr val="FF0000"/>
              </a:solidFill>
            </a:endParaRPr>
          </a:p>
          <a:p>
            <a:r>
              <a:rPr lang="nl-NL" sz="1800" dirty="0"/>
              <a:t>Een belangrijke reputatie (bij de consument) heeft te maken met: </a:t>
            </a:r>
            <a:r>
              <a:rPr lang="nl-NL" sz="1800" dirty="0">
                <a:solidFill>
                  <a:srgbClr val="FF0000"/>
                </a:solidFill>
              </a:rPr>
              <a:t>Profit</a:t>
            </a:r>
          </a:p>
          <a:p>
            <a:r>
              <a:rPr lang="nl-NL" sz="1800" dirty="0"/>
              <a:t>Genoeg winst maken om te kunnen blijven bestaan heet te maken met: </a:t>
            </a:r>
            <a:r>
              <a:rPr lang="nl-NL" sz="1800" dirty="0">
                <a:solidFill>
                  <a:srgbClr val="FF0000"/>
                </a:solidFill>
              </a:rPr>
              <a:t>Profit</a:t>
            </a:r>
          </a:p>
          <a:p>
            <a:r>
              <a:rPr lang="nl-NL" sz="1800" dirty="0"/>
              <a:t>CO2 compensatie heeft te maken met: </a:t>
            </a:r>
            <a:r>
              <a:rPr lang="nl-NL" sz="1800" dirty="0" err="1">
                <a:solidFill>
                  <a:srgbClr val="FF0000"/>
                </a:solidFill>
              </a:rPr>
              <a:t>Planet</a:t>
            </a:r>
            <a:endParaRPr lang="nl-NL" sz="1800" dirty="0">
              <a:solidFill>
                <a:srgbClr val="FF0000"/>
              </a:solidFill>
            </a:endParaRPr>
          </a:p>
          <a:p>
            <a:endParaRPr lang="nl-NL" dirty="0"/>
          </a:p>
        </p:txBody>
      </p:sp>
    </p:spTree>
    <p:extLst>
      <p:ext uri="{BB962C8B-B14F-4D97-AF65-F5344CB8AC3E}">
        <p14:creationId xmlns:p14="http://schemas.microsoft.com/office/powerpoint/2010/main" val="1518013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Einde van de les</a:t>
            </a:r>
            <a:br>
              <a:rPr lang="nl-NL" dirty="0"/>
            </a:br>
            <a:r>
              <a:rPr lang="nl-NL" dirty="0"/>
              <a:t>	</a:t>
            </a:r>
          </a:p>
        </p:txBody>
      </p:sp>
      <p:sp>
        <p:nvSpPr>
          <p:cNvPr id="3" name="Tijdelijke aanduiding voor inhoud 2"/>
          <p:cNvSpPr>
            <a:spLocks noGrp="1"/>
          </p:cNvSpPr>
          <p:nvPr>
            <p:ph idx="1"/>
          </p:nvPr>
        </p:nvSpPr>
        <p:spPr/>
        <p:txBody>
          <a:bodyPr>
            <a:normAutofit lnSpcReduction="10000"/>
          </a:bodyPr>
          <a:lstStyle/>
          <a:p>
            <a:r>
              <a:rPr lang="nl-NL" dirty="0"/>
              <a:t>Zijn er nog vragen/onduidelijkheden?</a:t>
            </a:r>
          </a:p>
          <a:p>
            <a:endParaRPr lang="nl-NL" dirty="0"/>
          </a:p>
          <a:p>
            <a:r>
              <a:rPr lang="nl-NL" dirty="0"/>
              <a:t>Onderwerpen voor de toets:</a:t>
            </a:r>
          </a:p>
          <a:p>
            <a:pPr lvl="1"/>
            <a:r>
              <a:rPr lang="nl-NL" dirty="0"/>
              <a:t>Uitleggen wat de 3P’s en MVO inhoud</a:t>
            </a:r>
          </a:p>
          <a:p>
            <a:pPr lvl="1"/>
            <a:endParaRPr lang="nl-NL" dirty="0"/>
          </a:p>
          <a:p>
            <a:r>
              <a:rPr lang="nl-NL" dirty="0"/>
              <a:t>Bronnen</a:t>
            </a:r>
            <a:br>
              <a:rPr lang="nl-NL" dirty="0"/>
            </a:br>
            <a:r>
              <a:rPr lang="nl-NL" dirty="0"/>
              <a:t>- </a:t>
            </a:r>
            <a:r>
              <a:rPr lang="nl-NL" dirty="0">
                <a:hlinkClick r:id="rId2"/>
              </a:rPr>
              <a:t>https://mvonederland.nl/wat-mvo/wat-is-mvo</a:t>
            </a:r>
            <a:endParaRPr lang="nl-NL" dirty="0"/>
          </a:p>
          <a:p>
            <a:pPr lvl="1"/>
            <a:r>
              <a:rPr lang="nl-NL" dirty="0">
                <a:hlinkClick r:id="rId3"/>
              </a:rPr>
              <a:t>https://maken.wikiwijs.nl/52804/Maatschappelijk_Verantwoorde_Ketens#!page-899259</a:t>
            </a:r>
            <a:endParaRPr lang="nl-NL" dirty="0"/>
          </a:p>
          <a:p>
            <a:pPr lvl="1"/>
            <a:r>
              <a:rPr lang="nl-NL" dirty="0">
                <a:hlinkClick r:id="rId4"/>
              </a:rPr>
              <a:t>www.Voedingscentrum.nl</a:t>
            </a:r>
            <a:endParaRPr lang="nl-NL" dirty="0"/>
          </a:p>
          <a:p>
            <a:pPr marL="457200" lvl="1" indent="0">
              <a:buNone/>
            </a:pPr>
            <a:endParaRPr lang="nl-NL" dirty="0"/>
          </a:p>
          <a:p>
            <a:pPr lvl="1"/>
            <a:endParaRPr lang="nl-NL" dirty="0"/>
          </a:p>
        </p:txBody>
      </p:sp>
    </p:spTree>
    <p:extLst>
      <p:ext uri="{BB962C8B-B14F-4D97-AF65-F5344CB8AC3E}">
        <p14:creationId xmlns:p14="http://schemas.microsoft.com/office/powerpoint/2010/main" val="2570830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hlinkClick r:id="rId2"/>
              </a:rPr>
              <a:t>https://www.youtube.com/watch?v=kYcm3GRXKfA</a:t>
            </a:r>
            <a:endParaRPr lang="nl-NL" dirty="0"/>
          </a:p>
          <a:p>
            <a:endParaRPr lang="nl-NL" dirty="0"/>
          </a:p>
        </p:txBody>
      </p:sp>
    </p:spTree>
    <p:extLst>
      <p:ext uri="{BB962C8B-B14F-4D97-AF65-F5344CB8AC3E}">
        <p14:creationId xmlns:p14="http://schemas.microsoft.com/office/powerpoint/2010/main" val="10419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Definitie duurzaamheid</a:t>
            </a:r>
          </a:p>
        </p:txBody>
      </p:sp>
      <p:sp>
        <p:nvSpPr>
          <p:cNvPr id="3" name="Tijdelijke aanduiding voor inhoud 2"/>
          <p:cNvSpPr>
            <a:spLocks noGrp="1"/>
          </p:cNvSpPr>
          <p:nvPr>
            <p:ph idx="1"/>
          </p:nvPr>
        </p:nvSpPr>
        <p:spPr>
          <a:xfrm>
            <a:off x="827584" y="1196752"/>
            <a:ext cx="7859216" cy="4929411"/>
          </a:xfrm>
        </p:spPr>
        <p:txBody>
          <a:bodyPr>
            <a:normAutofit fontScale="55000" lnSpcReduction="20000"/>
          </a:bodyPr>
          <a:lstStyle/>
          <a:p>
            <a:r>
              <a:rPr lang="nl-NL" dirty="0"/>
              <a:t>De term duurzaamheid is gedefinieerd in het VN </a:t>
            </a:r>
            <a:r>
              <a:rPr lang="nl-NL" dirty="0" err="1"/>
              <a:t>Brundtland</a:t>
            </a:r>
            <a:r>
              <a:rPr lang="nl-NL" dirty="0"/>
              <a:t>-rapport uit 1987.</a:t>
            </a:r>
          </a:p>
          <a:p>
            <a:endParaRPr lang="nl-NL" dirty="0"/>
          </a:p>
          <a:p>
            <a:r>
              <a:rPr lang="nl-NL" b="1" dirty="0">
                <a:solidFill>
                  <a:schemeClr val="accent3">
                    <a:lumMod val="75000"/>
                  </a:schemeClr>
                </a:solidFill>
              </a:rPr>
              <a:t>‘… voorziet in de behoeften van de huidige generatie, zonder het vermogen van toekomstige generaties aan te tasten om in hun eigen behoeften te voorzien’. </a:t>
            </a:r>
          </a:p>
          <a:p>
            <a:pPr marL="0" indent="0">
              <a:buNone/>
            </a:pPr>
            <a:endParaRPr lang="nl-NL" dirty="0"/>
          </a:p>
          <a:p>
            <a:pPr marL="0" indent="0">
              <a:buNone/>
            </a:pPr>
            <a:endParaRPr lang="nl-NL" dirty="0"/>
          </a:p>
          <a:p>
            <a:r>
              <a:rPr lang="nl-NL" dirty="0"/>
              <a:t> De Food </a:t>
            </a:r>
            <a:r>
              <a:rPr lang="nl-NL" dirty="0" err="1"/>
              <a:t>and</a:t>
            </a:r>
            <a:r>
              <a:rPr lang="nl-NL" dirty="0"/>
              <a:t> Agricultural </a:t>
            </a:r>
            <a:r>
              <a:rPr lang="nl-NL" dirty="0" err="1"/>
              <a:t>Organization</a:t>
            </a:r>
            <a:r>
              <a:rPr lang="nl-NL" dirty="0"/>
              <a:t> van de VN heeft daarvan een definitie afgeleid voor voedselpatronen:</a:t>
            </a:r>
            <a:br>
              <a:rPr lang="nl-NL" dirty="0"/>
            </a:br>
            <a:endParaRPr lang="nl-NL" dirty="0"/>
          </a:p>
          <a:p>
            <a:pPr marL="0" indent="0">
              <a:buNone/>
            </a:pPr>
            <a:r>
              <a:rPr lang="nl-NL" dirty="0"/>
              <a:t> </a:t>
            </a:r>
            <a:r>
              <a:rPr lang="nl-NL" b="1" dirty="0">
                <a:solidFill>
                  <a:schemeClr val="accent3">
                    <a:lumMod val="75000"/>
                  </a:schemeClr>
                </a:solidFill>
              </a:rPr>
              <a:t>“Duurzame voedselpatronen zijn voedselpatronen met een lage milieubelasting, die bijdragen aan voedselveiligheid en gezondheid voor de huidige en toekomstige generaties. Het voorzien in de behoeften van de wereldbevolking betekent dat er voldoende, gevarieerd, gezond en veilig voedsel beschikbaar is en dat dit eerlijk verdeeld is.”</a:t>
            </a:r>
          </a:p>
          <a:p>
            <a:endParaRPr lang="nl-NL" dirty="0"/>
          </a:p>
          <a:p>
            <a:r>
              <a:rPr lang="nl-NL" dirty="0"/>
              <a:t>Bredere definitie van duurzaamheid vanuit de overheid:</a:t>
            </a:r>
          </a:p>
          <a:p>
            <a:r>
              <a:rPr lang="nl-NL" b="1" dirty="0">
                <a:solidFill>
                  <a:schemeClr val="accent3">
                    <a:lumMod val="75000"/>
                  </a:schemeClr>
                </a:solidFill>
              </a:rPr>
              <a:t>Duurzaam voedsel is een productie en consumptie met respect voor mens, dier en milieu. Het gaat bij duurzaam dus niet alleen over milieu en klimaat zoals in de eerste definitie, maar ook over andere voedselkwaliteitsaspecten zoals:</a:t>
            </a:r>
          </a:p>
          <a:p>
            <a:r>
              <a:rPr lang="nl-NL" b="1" dirty="0">
                <a:solidFill>
                  <a:schemeClr val="accent3">
                    <a:lumMod val="75000"/>
                  </a:schemeClr>
                </a:solidFill>
              </a:rPr>
              <a:t>◾ Dierenwelzijn</a:t>
            </a:r>
          </a:p>
          <a:p>
            <a:r>
              <a:rPr lang="nl-NL" b="1" dirty="0">
                <a:solidFill>
                  <a:schemeClr val="accent3">
                    <a:lumMod val="75000"/>
                  </a:schemeClr>
                </a:solidFill>
              </a:rPr>
              <a:t>◾ Natuurbehoud</a:t>
            </a:r>
          </a:p>
          <a:p>
            <a:r>
              <a:rPr lang="nl-NL" b="1" dirty="0">
                <a:solidFill>
                  <a:schemeClr val="accent3">
                    <a:lumMod val="75000"/>
                  </a:schemeClr>
                </a:solidFill>
              </a:rPr>
              <a:t>◾ Milieu en klimaat</a:t>
            </a:r>
          </a:p>
          <a:p>
            <a:r>
              <a:rPr lang="nl-NL" b="1" dirty="0">
                <a:solidFill>
                  <a:schemeClr val="accent3">
                    <a:lumMod val="75000"/>
                  </a:schemeClr>
                </a:solidFill>
              </a:rPr>
              <a:t>◾ Eerlijke handel (fair </a:t>
            </a:r>
            <a:r>
              <a:rPr lang="nl-NL" b="1" dirty="0" err="1">
                <a:solidFill>
                  <a:schemeClr val="accent3">
                    <a:lumMod val="75000"/>
                  </a:schemeClr>
                </a:solidFill>
              </a:rPr>
              <a:t>trade</a:t>
            </a:r>
            <a:r>
              <a:rPr lang="nl-NL" b="1" dirty="0">
                <a:solidFill>
                  <a:schemeClr val="accent3">
                    <a:lumMod val="75000"/>
                  </a:schemeClr>
                </a:solidFill>
              </a:rPr>
              <a:t>). </a:t>
            </a:r>
          </a:p>
        </p:txBody>
      </p:sp>
    </p:spTree>
    <p:extLst>
      <p:ext uri="{BB962C8B-B14F-4D97-AF65-F5344CB8AC3E}">
        <p14:creationId xmlns:p14="http://schemas.microsoft.com/office/powerpoint/2010/main" val="387487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MVO</a:t>
            </a:r>
          </a:p>
        </p:txBody>
      </p:sp>
      <p:pic>
        <p:nvPicPr>
          <p:cNvPr id="4" name="Tijdelijke aanduiding voor inhoud 3"/>
          <p:cNvPicPr>
            <a:picLocks noGrp="1" noChangeAspect="1"/>
          </p:cNvPicPr>
          <p:nvPr>
            <p:ph idx="1"/>
          </p:nvPr>
        </p:nvPicPr>
        <p:blipFill>
          <a:blip r:embed="rId2"/>
          <a:stretch>
            <a:fillRect/>
          </a:stretch>
        </p:blipFill>
        <p:spPr>
          <a:xfrm>
            <a:off x="3995936" y="3233252"/>
            <a:ext cx="2376264" cy="1995948"/>
          </a:xfrm>
          <a:prstGeom prst="rect">
            <a:avLst/>
          </a:prstGeom>
        </p:spPr>
      </p:pic>
      <p:sp>
        <p:nvSpPr>
          <p:cNvPr id="5" name="Rechthoek 4"/>
          <p:cNvSpPr/>
          <p:nvPr/>
        </p:nvSpPr>
        <p:spPr>
          <a:xfrm>
            <a:off x="2395714" y="5229200"/>
            <a:ext cx="5416645" cy="1661993"/>
          </a:xfrm>
          <a:prstGeom prst="rect">
            <a:avLst/>
          </a:prstGeom>
        </p:spPr>
        <p:txBody>
          <a:bodyPr wrap="square">
            <a:spAutoFit/>
          </a:bodyPr>
          <a:lstStyle/>
          <a:p>
            <a:r>
              <a:rPr lang="nl-NL" sz="2800" dirty="0"/>
              <a:t>Verantwoordelijkheid nemen voor </a:t>
            </a:r>
            <a:r>
              <a:rPr lang="nl-NL" sz="2800" b="1" dirty="0"/>
              <a:t>elk</a:t>
            </a:r>
            <a:r>
              <a:rPr lang="nl-NL" sz="2800" dirty="0"/>
              <a:t> van de drie P’s komt </a:t>
            </a:r>
            <a:r>
              <a:rPr lang="nl-NL" sz="2800" b="1" dirty="0"/>
              <a:t>elk</a:t>
            </a:r>
            <a:r>
              <a:rPr lang="nl-NL" sz="2800" dirty="0"/>
              <a:t> van de drie P’s ten goede.</a:t>
            </a:r>
          </a:p>
          <a:p>
            <a:endParaRPr lang="nl-NL" dirty="0"/>
          </a:p>
        </p:txBody>
      </p:sp>
      <p:sp>
        <p:nvSpPr>
          <p:cNvPr id="3" name="Tekstvak 2"/>
          <p:cNvSpPr txBox="1"/>
          <p:nvPr/>
        </p:nvSpPr>
        <p:spPr>
          <a:xfrm>
            <a:off x="1861356" y="1005905"/>
            <a:ext cx="6645424" cy="2308324"/>
          </a:xfrm>
          <a:prstGeom prst="rect">
            <a:avLst/>
          </a:prstGeom>
          <a:noFill/>
        </p:spPr>
        <p:txBody>
          <a:bodyPr wrap="square" rtlCol="0">
            <a:spAutoFit/>
          </a:bodyPr>
          <a:lstStyle/>
          <a:p>
            <a:r>
              <a:rPr lang="nl-NL" b="1" dirty="0"/>
              <a:t>Maatschappelijk verantwoord ondernemen (MVO)</a:t>
            </a:r>
            <a:r>
              <a:rPr lang="nl-NL" dirty="0"/>
              <a:t>. Dat geeft aan dat een bedrijf in zijn werkzaamheden rekening houdt met de wereld om hem heen. </a:t>
            </a:r>
          </a:p>
          <a:p>
            <a:endParaRPr lang="nl-NL" dirty="0"/>
          </a:p>
          <a:p>
            <a:r>
              <a:rPr lang="nl-NL" dirty="0"/>
              <a:t>Voornaamste aandachtsgebieden </a:t>
            </a:r>
            <a:r>
              <a:rPr lang="nl-NL" b="1" dirty="0"/>
              <a:t>People, </a:t>
            </a:r>
            <a:r>
              <a:rPr lang="nl-NL" b="1" dirty="0" err="1"/>
              <a:t>Planet</a:t>
            </a:r>
            <a:r>
              <a:rPr lang="nl-NL" b="1" dirty="0"/>
              <a:t> &amp; Profit.</a:t>
            </a:r>
          </a:p>
          <a:p>
            <a:r>
              <a:rPr lang="nl-NL" dirty="0"/>
              <a:t>De term </a:t>
            </a:r>
            <a:r>
              <a:rPr lang="nl-NL" b="1" dirty="0"/>
              <a:t>People, </a:t>
            </a:r>
            <a:r>
              <a:rPr lang="nl-NL" b="1" dirty="0" err="1"/>
              <a:t>planet</a:t>
            </a:r>
            <a:r>
              <a:rPr lang="nl-NL" b="1" dirty="0"/>
              <a:t>, </a:t>
            </a:r>
            <a:r>
              <a:rPr lang="nl-NL" b="1" dirty="0" err="1"/>
              <a:t>profit</a:t>
            </a:r>
            <a:r>
              <a:rPr lang="nl-NL" b="1" dirty="0"/>
              <a:t> </a:t>
            </a:r>
            <a:r>
              <a:rPr lang="nl-NL" dirty="0"/>
              <a:t>wordt ook gebruikt om duurzaamheid te beschrijven. Het gaat over drie onderdelen die samen in evenwicht zouden moeten zijn.</a:t>
            </a:r>
          </a:p>
        </p:txBody>
      </p:sp>
    </p:spTree>
    <p:extLst>
      <p:ext uri="{BB962C8B-B14F-4D97-AF65-F5344CB8AC3E}">
        <p14:creationId xmlns:p14="http://schemas.microsoft.com/office/powerpoint/2010/main" val="333397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MVO (Maatschappelijk verantwoord ondernemen)</a:t>
            </a:r>
          </a:p>
        </p:txBody>
      </p:sp>
      <p:sp>
        <p:nvSpPr>
          <p:cNvPr id="3" name="Tijdelijke aanduiding voor inhoud 2"/>
          <p:cNvSpPr>
            <a:spLocks noGrp="1"/>
          </p:cNvSpPr>
          <p:nvPr>
            <p:ph idx="1"/>
          </p:nvPr>
        </p:nvSpPr>
        <p:spPr/>
        <p:txBody>
          <a:bodyPr/>
          <a:lstStyle/>
          <a:p>
            <a:r>
              <a:rPr lang="nl-NL" dirty="0"/>
              <a:t>Wat is MVO?</a:t>
            </a:r>
          </a:p>
          <a:p>
            <a:r>
              <a:rPr lang="nl-NL" dirty="0"/>
              <a:t>Belangrijkste concepten rondom MVO</a:t>
            </a:r>
          </a:p>
          <a:p>
            <a:r>
              <a:rPr lang="nl-NL" dirty="0"/>
              <a:t>Waarom MVO?</a:t>
            </a:r>
          </a:p>
          <a:p>
            <a:r>
              <a:rPr lang="nl-NL" dirty="0"/>
              <a:t>Overheid en MVO</a:t>
            </a:r>
          </a:p>
          <a:p>
            <a:r>
              <a:rPr lang="nl-NL" dirty="0"/>
              <a:t>Kenmerken en certificering</a:t>
            </a:r>
          </a:p>
          <a:p>
            <a:endParaRPr lang="nl-NL" dirty="0"/>
          </a:p>
        </p:txBody>
      </p:sp>
    </p:spTree>
    <p:extLst>
      <p:ext uri="{BB962C8B-B14F-4D97-AF65-F5344CB8AC3E}">
        <p14:creationId xmlns:p14="http://schemas.microsoft.com/office/powerpoint/2010/main" val="336424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MVO?</a:t>
            </a:r>
          </a:p>
        </p:txBody>
      </p:sp>
      <p:sp>
        <p:nvSpPr>
          <p:cNvPr id="3" name="Tijdelijke aanduiding voor inhoud 2"/>
          <p:cNvSpPr>
            <a:spLocks noGrp="1"/>
          </p:cNvSpPr>
          <p:nvPr>
            <p:ph idx="1"/>
          </p:nvPr>
        </p:nvSpPr>
        <p:spPr>
          <a:xfrm>
            <a:off x="457200" y="1600200"/>
            <a:ext cx="8003232" cy="4525963"/>
          </a:xfrm>
        </p:spPr>
        <p:txBody>
          <a:bodyPr>
            <a:normAutofit/>
          </a:bodyPr>
          <a:lstStyle/>
          <a:p>
            <a:r>
              <a:rPr lang="nl-NL" dirty="0"/>
              <a:t>Maatschappelijk verantwoord ondernemen betekent dat bedrijven verantwoordelijkheid (willen) dragen voor maatschappelijke problemen zoals luchtvervuiling, klimaatverandering, arbeidsomstandigheden of vergrijzing.</a:t>
            </a:r>
          </a:p>
          <a:p>
            <a:endParaRPr lang="nl-NL" dirty="0"/>
          </a:p>
          <a:p>
            <a:r>
              <a:rPr lang="nl-NL" dirty="0">
                <a:hlinkClick r:id="rId3"/>
              </a:rPr>
              <a:t>https://www.youtube.com/watch?v=ND2rzotnNBA</a:t>
            </a:r>
            <a:endParaRPr lang="nl-NL" dirty="0"/>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2151748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MVO:</a:t>
            </a:r>
          </a:p>
        </p:txBody>
      </p:sp>
      <p:sp>
        <p:nvSpPr>
          <p:cNvPr id="3" name="Tijdelijke aanduiding voor inhoud 2"/>
          <p:cNvSpPr>
            <a:spLocks noGrp="1"/>
          </p:cNvSpPr>
          <p:nvPr>
            <p:ph idx="1"/>
          </p:nvPr>
        </p:nvSpPr>
        <p:spPr/>
        <p:txBody>
          <a:bodyPr>
            <a:normAutofit fontScale="77500" lnSpcReduction="20000"/>
          </a:bodyPr>
          <a:lstStyle/>
          <a:p>
            <a:r>
              <a:rPr lang="nl-NL" dirty="0"/>
              <a:t>Creëert waarde op economisch, ecologisch en sociaal gebied. </a:t>
            </a:r>
            <a:br>
              <a:rPr lang="nl-NL" dirty="0"/>
            </a:br>
            <a:endParaRPr lang="nl-NL" dirty="0"/>
          </a:p>
          <a:p>
            <a:r>
              <a:rPr lang="nl-NL" dirty="0"/>
              <a:t> Speelt een rol in alle bedrijfsprocessen. Van inkoop tot marketing en van productie tot HRM</a:t>
            </a:r>
            <a:br>
              <a:rPr lang="nl-NL" dirty="0"/>
            </a:br>
            <a:endParaRPr lang="nl-NL" dirty="0"/>
          </a:p>
          <a:p>
            <a:r>
              <a:rPr lang="nl-NL" dirty="0"/>
              <a:t> Betekent dat een bedrijf afwegingen moet maken tussen verschillende stakeholderbelangen: de belangen van betrokken personen, bedrijven en organisaties.</a:t>
            </a:r>
            <a:br>
              <a:rPr lang="nl-NL" dirty="0"/>
            </a:br>
            <a:endParaRPr lang="nl-NL" dirty="0"/>
          </a:p>
          <a:p>
            <a:r>
              <a:rPr lang="nl-NL" dirty="0"/>
              <a:t> Is voor ieder bedrijf anders. </a:t>
            </a:r>
            <a:br>
              <a:rPr lang="nl-NL" dirty="0"/>
            </a:br>
            <a:endParaRPr lang="nl-NL" dirty="0"/>
          </a:p>
          <a:p>
            <a:r>
              <a:rPr lang="nl-NL" dirty="0"/>
              <a:t> Is een proces en geen eindbestemming. </a:t>
            </a:r>
          </a:p>
        </p:txBody>
      </p:sp>
    </p:spTree>
    <p:extLst>
      <p:ext uri="{BB962C8B-B14F-4D97-AF65-F5344CB8AC3E}">
        <p14:creationId xmlns:p14="http://schemas.microsoft.com/office/powerpoint/2010/main" val="710725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756336-A092-400D-92A2-BC455EA1AF61}"/>
              </a:ext>
            </a:extLst>
          </p:cNvPr>
          <p:cNvSpPr>
            <a:spLocks noGrp="1"/>
          </p:cNvSpPr>
          <p:nvPr>
            <p:ph type="title"/>
          </p:nvPr>
        </p:nvSpPr>
        <p:spPr>
          <a:xfrm>
            <a:off x="1979712" y="260648"/>
            <a:ext cx="6645424" cy="648072"/>
          </a:xfrm>
        </p:spPr>
        <p:txBody>
          <a:bodyPr/>
          <a:lstStyle/>
          <a:p>
            <a:pPr algn="ctr"/>
            <a:r>
              <a:rPr lang="nl-NL" dirty="0"/>
              <a:t>Wat zijn stakeholders ??</a:t>
            </a:r>
          </a:p>
        </p:txBody>
      </p:sp>
      <p:pic>
        <p:nvPicPr>
          <p:cNvPr id="4" name="Tijdelijke aanduiding voor inhoud 3">
            <a:extLst>
              <a:ext uri="{FF2B5EF4-FFF2-40B4-BE49-F238E27FC236}">
                <a16:creationId xmlns:a16="http://schemas.microsoft.com/office/drawing/2014/main" id="{15B35261-B046-448D-A593-D9C279C2C163}"/>
              </a:ext>
            </a:extLst>
          </p:cNvPr>
          <p:cNvPicPr>
            <a:picLocks noGrp="1" noChangeAspect="1"/>
          </p:cNvPicPr>
          <p:nvPr>
            <p:ph idx="1"/>
          </p:nvPr>
        </p:nvPicPr>
        <p:blipFill>
          <a:blip r:embed="rId2"/>
          <a:stretch>
            <a:fillRect/>
          </a:stretch>
        </p:blipFill>
        <p:spPr>
          <a:xfrm>
            <a:off x="2339752" y="1754496"/>
            <a:ext cx="5241404" cy="3328060"/>
          </a:xfrm>
          <a:prstGeom prst="rect">
            <a:avLst/>
          </a:prstGeom>
        </p:spPr>
      </p:pic>
    </p:spTree>
    <p:extLst>
      <p:ext uri="{BB962C8B-B14F-4D97-AF65-F5344CB8AC3E}">
        <p14:creationId xmlns:p14="http://schemas.microsoft.com/office/powerpoint/2010/main" val="24062009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2565</TotalTime>
  <Words>2205</Words>
  <Application>Microsoft Office PowerPoint</Application>
  <PresentationFormat>Diavoorstelling (4:3)</PresentationFormat>
  <Paragraphs>186</Paragraphs>
  <Slides>28</Slides>
  <Notes>5</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28</vt:i4>
      </vt:variant>
    </vt:vector>
  </HeadingPairs>
  <TitlesOfParts>
    <vt:vector size="31" baseType="lpstr">
      <vt:lpstr>Arial</vt:lpstr>
      <vt:lpstr>Calibri</vt:lpstr>
      <vt:lpstr>Kantoorthema</vt:lpstr>
      <vt:lpstr>Duurzaamheid MVO en 3 P’s</vt:lpstr>
      <vt:lpstr>Inhoud van de les</vt:lpstr>
      <vt:lpstr>PowerPoint-presentatie</vt:lpstr>
      <vt:lpstr>Definitie duurzaamheid</vt:lpstr>
      <vt:lpstr>MVO</vt:lpstr>
      <vt:lpstr>MVO (Maatschappelijk verantwoord ondernemen)</vt:lpstr>
      <vt:lpstr>Wat is MVO?</vt:lpstr>
      <vt:lpstr>MVO:</vt:lpstr>
      <vt:lpstr>Wat zijn stakeholders ??</vt:lpstr>
      <vt:lpstr>Waarom MVO? </vt:lpstr>
      <vt:lpstr>Belangrijkste concepten rondom MVO</vt:lpstr>
      <vt:lpstr>Overheid en MVO</vt:lpstr>
      <vt:lpstr>MVO Keurmerken en certificering</vt:lpstr>
      <vt:lpstr>MVO Keurmerken en certificering</vt:lpstr>
      <vt:lpstr>MVO vragen/onduidelijkheden?</vt:lpstr>
      <vt:lpstr>Profit / prosperity (opbrengst / winst) </vt:lpstr>
      <vt:lpstr>Profit / prosperity (opbrengst / winst)</vt:lpstr>
      <vt:lpstr>People (mensen) </vt:lpstr>
      <vt:lpstr>People (mensen), onderwerpen</vt:lpstr>
      <vt:lpstr>People (mensen) </vt:lpstr>
      <vt:lpstr>People (mensen) </vt:lpstr>
      <vt:lpstr>Planet (planeet / milieu) </vt:lpstr>
      <vt:lpstr>Planet (planeet/milieu) - onderwerpen</vt:lpstr>
      <vt:lpstr>Planet (planeet / milieu) </vt:lpstr>
      <vt:lpstr>Planet (planeet / milieu) </vt:lpstr>
      <vt:lpstr>oefening</vt:lpstr>
      <vt:lpstr>Antwoorden oefening</vt:lpstr>
      <vt:lpstr>Einde van de les  </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152</cp:revision>
  <cp:lastPrinted>2015-09-16T11:22:19Z</cp:lastPrinted>
  <dcterms:created xsi:type="dcterms:W3CDTF">2013-11-15T15:05:42Z</dcterms:created>
  <dcterms:modified xsi:type="dcterms:W3CDTF">2019-11-04T07:57:49Z</dcterms:modified>
</cp:coreProperties>
</file>